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  <p:sldMasterId id="2147483690" r:id="rId3"/>
  </p:sldMasterIdLst>
  <p:notesMasterIdLst>
    <p:notesMasterId r:id="rId13"/>
  </p:notesMasterIdLst>
  <p:handoutMasterIdLst>
    <p:handoutMasterId r:id="rId14"/>
  </p:handoutMasterIdLst>
  <p:sldIdLst>
    <p:sldId id="369" r:id="rId4"/>
    <p:sldId id="256" r:id="rId5"/>
    <p:sldId id="329" r:id="rId6"/>
    <p:sldId id="330" r:id="rId7"/>
    <p:sldId id="331" r:id="rId8"/>
    <p:sldId id="333" r:id="rId9"/>
    <p:sldId id="332" r:id="rId10"/>
    <p:sldId id="334" r:id="rId11"/>
    <p:sldId id="33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4"/>
    <a:srgbClr val="F7F7F4"/>
    <a:srgbClr val="FFF3FF"/>
    <a:srgbClr val="FFCCFF"/>
    <a:srgbClr val="DB3831"/>
    <a:srgbClr val="FFFFFA"/>
    <a:srgbClr val="3674B3"/>
    <a:srgbClr val="E3ECAA"/>
    <a:srgbClr val="EFEAB7"/>
    <a:srgbClr val="C3D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7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95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64EAC370-AD5E-B7E2-78C6-7ED77E696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AF9E23A-37F6-55CB-CA89-2FDB7E4EDD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C7860-84EF-4700-857E-7AA5F9EE5B4E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D7AED06-560A-BB3C-DF21-6A3D65DA5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2EC23CC-E316-5D49-3BEC-7CDDE6A8BB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16D77-62AE-4295-9609-7881933A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39:41.455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1:09.676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2:02.978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2:40.368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3:43:11.793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63 104,'0'-2,"0"-1,0 1,1-1,0 1,-1-1,1 1,0 0,0-1,0 1,0 0,0 0,1 0,-1 0,1 0,-1 0,1 0,0 0,0 1,2-3,2 0,0 0,1 0,-1 1,1-1,8-2,6-1,0 1,0 1,31-3,68 0,-94 8,1 2,-1 0,1 2,28 7,101 37,-52-14,-37-17,0-2,1-3,1-3,118-1,599-14,-732 9,104 18,-6 1,-21-17,-70-4,64 9,230 60,-261-47,0-3,1-5,1-4,100-1,-82-14,-202 3,0 3,-100 16,-135 11,255-23,-107 23,15-1,-247-9,334-16,-97 16,-5 2,134-19,0 2,0 2,-64 18,71-13,-10 4,0-2,-87 14,0-19,69-5,-93 15,-81 17,119-20,-64 4,99-11,53-5,-35 9,52-10,1 2,-1 0,1 0,0 1,-17 10,24-13,1 0,-1 1,1-1,-1 1,1 0,0 0,0 0,1 1,-1-1,1 1,-1-1,1 1,0 0,0 0,1 0,-1 0,1 0,-1 4,2-4,0 0,0 0,0 0,1 0,-1 0,1-1,0 1,0 0,0 0,1-1,-1 1,1-1,0 1,0-1,0 0,1 0,-1 0,1 0,3 3,1 1,0-1,0-1,0 1,1-1,0 0,12 5,55 16,1-4,2-4,0-3,157 9,-181-21,77 16,49 22,-88-19,128 16,179-33,-242-8,417 3,-539-1,1 3,-1 1,0 2,0 1,63 19,-73-16,9 4,69 15,-44-20,64-1,-92-6,-120-3,-92 10,89 2,0 4,-103 29,167-35,-41 13,-90 14,105-27,-240 43,211-32,-1-3,-150 7,151-17,-118 25,142-20,-21 7,-132 48,128-38,-64 17,111-36,-77 8,-203-14,198-5,101 1,0 1,1 1,-1 1,-26 6,41-8,0 1,1 0,-1 0,0 1,1-1,-1 0,1 1,-1 0,1-1,0 1,0 0,0 0,-3 3,5-4,-1 0,1 0,-1 0,1-1,0 1,0 0,-1 0,1 0,0 0,0-1,0 1,0 0,0 0,0 0,0 0,0 0,0 0,1 1,0 0,0 0,0-1,0 1,0 0,0-1,1 1,-1-1,1 1,-1-1,1 0,2 3,17 9,1 0,0-1,32 12,82 24,-91-33,18 6,1-2,1-3,1-3,87 6,197-19,-195-3,1141 1,-741 2,-498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A135-F199-405A-AD03-1AD9020CAE4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8EBE4-3EDD-484C-B8F8-FCDA10DC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4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7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3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7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6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6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43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4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31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1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2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97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s://zalo.me/g/wcqhnn861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EC8AA1CA-1720-55C5-CE70-AEA67153097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4D13F81-F1F3-8739-CB7B-3D4C6CF4419B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3" name="Hình ảnh 12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D9AE7F07-EBBF-7CBA-9860-B6F83F63C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D58CF572-D0FD-8B76-CD48-5E4E694D0721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4B88E5C-D3F6-DA0D-CDF0-6C12CB53138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832F1174-A876-46FE-7BA9-F6BD79B6C974}"/>
              </a:ext>
            </a:extLst>
          </p:cNvPr>
          <p:cNvSpPr/>
          <p:nvPr userDrawn="1"/>
        </p:nvSpPr>
        <p:spPr>
          <a:xfrm>
            <a:off x="-1774038" y="1681691"/>
            <a:ext cx="1693333" cy="449353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12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các thầy cô </a:t>
            </a:r>
            <a:r>
              <a:rPr lang="vi-VN" sz="12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12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</a:t>
            </a:r>
            <a:endParaRPr lang="vi-VN" sz="12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zalo: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NHÓM 3:  TẶNG BÀI GIẢNG ĐIỆN TỬ LỚP 4 - CTST CỦA TUMO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hlinkClick r:id="rId13"/>
              </a:rPr>
              <a:t>https://zalo.me/g/wcqhnn861</a:t>
            </a:r>
            <a:r>
              <a:rPr lang="vi-VN" sz="12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</a:t>
            </a:r>
            <a:endParaRPr lang="vi-VN" sz="12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(Hoặc liên hệ Trợ gi</a:t>
            </a:r>
            <a:r>
              <a:rPr lang="vi-VN" sz="12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ảng TuMo </a:t>
            </a:r>
            <a:endParaRPr lang="vi-VN" sz="12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SĐT, Zalo : </a:t>
            </a:r>
            <a:endParaRPr lang="vi-VN" sz="12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0868838870 để được hỗ trợ thêm vào nhóm)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2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2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1200">
              <a:effectLst/>
            </a:endParaRPr>
          </a:p>
        </p:txBody>
      </p:sp>
      <p:pic>
        <p:nvPicPr>
          <p:cNvPr id="10" name="Hình ảnh 9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A441B38D-A4E2-C221-F26F-9E8194B8FC3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00" y="183092"/>
            <a:ext cx="1470832" cy="14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0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microsoft.com/office/2007/relationships/hdphoto" Target="../media/hdphoto2.wdp"/><Relationship Id="rId7" Type="http://schemas.openxmlformats.org/officeDocument/2006/relationships/image" Target="../media/image2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5.xml"/><Relationship Id="rId5" Type="http://schemas.microsoft.com/office/2007/relationships/hdphoto" Target="../media/hdphoto1.wdp"/><Relationship Id="rId10" Type="http://schemas.openxmlformats.org/officeDocument/2006/relationships/customXml" Target="../ink/ink4.xml"/><Relationship Id="rId4" Type="http://schemas.openxmlformats.org/officeDocument/2006/relationships/image" Target="../media/image23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675BB77-E81B-7137-70B9-998CFCA54A57}"/>
              </a:ext>
            </a:extLst>
          </p:cNvPr>
          <p:cNvSpPr txBox="1"/>
          <p:nvPr/>
        </p:nvSpPr>
        <p:spPr>
          <a:xfrm>
            <a:off x="2057399" y="983383"/>
            <a:ext cx="1447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Khai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22E3F03-BAAD-90DF-A732-2BCDA8489253}"/>
              </a:ext>
            </a:extLst>
          </p:cNvPr>
          <p:cNvSpPr txBox="1"/>
          <p:nvPr/>
        </p:nvSpPr>
        <p:spPr>
          <a:xfrm>
            <a:off x="2286000" y="5888382"/>
            <a:ext cx="144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 LỚP 4 – TUẦN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4B472CB6-D5C3-CCEF-A619-EB657369D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501" y="4920732"/>
            <a:ext cx="4802565" cy="5056778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A17C14CC-6CB1-1D94-F0A5-C1D882551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47298" y="4765987"/>
            <a:ext cx="5076130" cy="536626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5055230-FF53-75F2-2E90-D9DEB0918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362" y="3299228"/>
            <a:ext cx="215207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4330" y="-204071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4"/>
                </a:lnTo>
                <a:lnTo>
                  <a:pt x="0" y="256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68628" y="512289"/>
            <a:ext cx="3798858" cy="3798858"/>
          </a:xfrm>
          <a:custGeom>
            <a:avLst/>
            <a:gdLst/>
            <a:ahLst/>
            <a:cxnLst/>
            <a:rect l="l" t="t" r="r" b="b"/>
            <a:pathLst>
              <a:path w="3798858" h="3798858">
                <a:moveTo>
                  <a:pt x="0" y="0"/>
                </a:moveTo>
                <a:lnTo>
                  <a:pt x="3798858" y="0"/>
                </a:lnTo>
                <a:lnTo>
                  <a:pt x="3798858" y="3798857"/>
                </a:lnTo>
                <a:lnTo>
                  <a:pt x="0" y="379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509052" y="47241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0" y="0"/>
                </a:lnTo>
                <a:lnTo>
                  <a:pt x="3940180" y="2364108"/>
                </a:lnTo>
                <a:lnTo>
                  <a:pt x="0" y="236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384078" y="1414826"/>
            <a:ext cx="11510308" cy="8603955"/>
          </a:xfrm>
          <a:custGeom>
            <a:avLst/>
            <a:gdLst/>
            <a:ahLst/>
            <a:cxnLst/>
            <a:rect l="l" t="t" r="r" b="b"/>
            <a:pathLst>
              <a:path w="11510308" h="8603955">
                <a:moveTo>
                  <a:pt x="11510307" y="0"/>
                </a:moveTo>
                <a:lnTo>
                  <a:pt x="0" y="0"/>
                </a:lnTo>
                <a:lnTo>
                  <a:pt x="0" y="8603955"/>
                </a:lnTo>
                <a:lnTo>
                  <a:pt x="11510307" y="8603955"/>
                </a:lnTo>
                <a:lnTo>
                  <a:pt x="115103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0514" y="360995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1" y="0"/>
                </a:lnTo>
                <a:lnTo>
                  <a:pt x="3940181" y="2364109"/>
                </a:lnTo>
                <a:lnTo>
                  <a:pt x="0" y="2364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1464213">
            <a:off x="4050273" y="2041207"/>
            <a:ext cx="1407412" cy="936568"/>
          </a:xfrm>
          <a:custGeom>
            <a:avLst/>
            <a:gdLst/>
            <a:ahLst/>
            <a:cxnLst/>
            <a:rect l="l" t="t" r="r" b="b"/>
            <a:pathLst>
              <a:path w="1407412" h="936568">
                <a:moveTo>
                  <a:pt x="0" y="0"/>
                </a:moveTo>
                <a:lnTo>
                  <a:pt x="1407412" y="0"/>
                </a:lnTo>
                <a:lnTo>
                  <a:pt x="1407412" y="936569"/>
                </a:lnTo>
                <a:lnTo>
                  <a:pt x="0" y="936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22257" y="7455288"/>
            <a:ext cx="2309258" cy="3086786"/>
          </a:xfrm>
          <a:custGeom>
            <a:avLst/>
            <a:gdLst/>
            <a:ahLst/>
            <a:cxnLst/>
            <a:rect l="l" t="t" r="r" b="b"/>
            <a:pathLst>
              <a:path w="2309258" h="3086786">
                <a:moveTo>
                  <a:pt x="0" y="0"/>
                </a:moveTo>
                <a:lnTo>
                  <a:pt x="2309258" y="0"/>
                </a:lnTo>
                <a:lnTo>
                  <a:pt x="2309258" y="3086786"/>
                </a:lnTo>
                <a:lnTo>
                  <a:pt x="0" y="3086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534646" y="6703652"/>
            <a:ext cx="1484480" cy="1503271"/>
          </a:xfrm>
          <a:custGeom>
            <a:avLst/>
            <a:gdLst/>
            <a:ahLst/>
            <a:cxnLst/>
            <a:rect l="l" t="t" r="r" b="b"/>
            <a:pathLst>
              <a:path w="1484480" h="1503271">
                <a:moveTo>
                  <a:pt x="0" y="0"/>
                </a:moveTo>
                <a:lnTo>
                  <a:pt x="1484480" y="0"/>
                </a:lnTo>
                <a:lnTo>
                  <a:pt x="1484480" y="1503272"/>
                </a:lnTo>
                <a:lnTo>
                  <a:pt x="0" y="1503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85316" y="-767724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5"/>
                </a:lnTo>
                <a:lnTo>
                  <a:pt x="0" y="256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7824" y="1543050"/>
            <a:ext cx="6361529" cy="14280983"/>
          </a:xfrm>
          <a:custGeom>
            <a:avLst/>
            <a:gdLst/>
            <a:ahLst/>
            <a:cxnLst/>
            <a:rect l="l" t="t" r="r" b="b"/>
            <a:pathLst>
              <a:path w="6361529" h="14280983">
                <a:moveTo>
                  <a:pt x="0" y="0"/>
                </a:moveTo>
                <a:lnTo>
                  <a:pt x="6361529" y="0"/>
                </a:lnTo>
                <a:lnTo>
                  <a:pt x="6361529" y="14280982"/>
                </a:lnTo>
                <a:lnTo>
                  <a:pt x="0" y="142809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383048" y="8206924"/>
            <a:ext cx="9462497" cy="5144158"/>
          </a:xfrm>
          <a:custGeom>
            <a:avLst/>
            <a:gdLst/>
            <a:ahLst/>
            <a:cxnLst/>
            <a:rect l="l" t="t" r="r" b="b"/>
            <a:pathLst>
              <a:path w="9462497" h="5144158">
                <a:moveTo>
                  <a:pt x="0" y="0"/>
                </a:moveTo>
                <a:lnTo>
                  <a:pt x="9462497" y="0"/>
                </a:lnTo>
                <a:lnTo>
                  <a:pt x="9462497" y="5144157"/>
                </a:lnTo>
                <a:lnTo>
                  <a:pt x="0" y="5144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79451" y="3480702"/>
            <a:ext cx="4558636" cy="239583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6EDBF36-F25E-423F-0FA5-90AD179CF8DF}"/>
              </a:ext>
            </a:extLst>
          </p:cNvPr>
          <p:cNvGrpSpPr/>
          <p:nvPr/>
        </p:nvGrpSpPr>
        <p:grpSpPr>
          <a:xfrm>
            <a:off x="7562530" y="3088581"/>
            <a:ext cx="2006490" cy="936539"/>
            <a:chOff x="7538080" y="3197777"/>
            <a:chExt cx="2006490" cy="936539"/>
          </a:xfrm>
        </p:grpSpPr>
        <p:sp>
          <p:nvSpPr>
            <p:cNvPr id="12" name="Freeform 12"/>
            <p:cNvSpPr/>
            <p:nvPr/>
          </p:nvSpPr>
          <p:spPr>
            <a:xfrm>
              <a:off x="7538080" y="3266181"/>
              <a:ext cx="2006490" cy="868135"/>
            </a:xfrm>
            <a:custGeom>
              <a:avLst/>
              <a:gdLst/>
              <a:ahLst/>
              <a:cxnLst/>
              <a:rect l="l" t="t" r="r" b="b"/>
              <a:pathLst>
                <a:path w="1113419" h="249031">
                  <a:moveTo>
                    <a:pt x="910219" y="0"/>
                  </a:moveTo>
                  <a:cubicBezTo>
                    <a:pt x="1022443" y="0"/>
                    <a:pt x="1113419" y="55748"/>
                    <a:pt x="1113419" y="124516"/>
                  </a:cubicBezTo>
                  <a:cubicBezTo>
                    <a:pt x="1113419" y="193284"/>
                    <a:pt x="1022443" y="249031"/>
                    <a:pt x="910219" y="249031"/>
                  </a:cubicBezTo>
                  <a:lnTo>
                    <a:pt x="203200" y="249031"/>
                  </a:lnTo>
                  <a:cubicBezTo>
                    <a:pt x="90976" y="249031"/>
                    <a:pt x="0" y="193284"/>
                    <a:pt x="0" y="124516"/>
                  </a:cubicBezTo>
                  <a:cubicBezTo>
                    <a:pt x="0" y="557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94D6B24D-DC02-BFE4-0ABB-073ACE81FA81}"/>
                </a:ext>
              </a:extLst>
            </p:cNvPr>
            <p:cNvSpPr/>
            <p:nvPr/>
          </p:nvSpPr>
          <p:spPr>
            <a:xfrm>
              <a:off x="7599087" y="3197777"/>
              <a:ext cx="17620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Toán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8E2F6840-46A6-5F03-8696-21A26F2060AE}"/>
              </a:ext>
            </a:extLst>
          </p:cNvPr>
          <p:cNvSpPr/>
          <p:nvPr/>
        </p:nvSpPr>
        <p:spPr>
          <a:xfrm>
            <a:off x="7278880" y="4785199"/>
            <a:ext cx="74914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BIỂU ĐỒ CỘT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B9D95996-61AC-2DC6-7AE9-4C9682AD67C9}"/>
              </a:ext>
            </a:extLst>
          </p:cNvPr>
          <p:cNvSpPr/>
          <p:nvPr/>
        </p:nvSpPr>
        <p:spPr>
          <a:xfrm>
            <a:off x="13695037" y="7030636"/>
            <a:ext cx="2024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i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3)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3.7037E-7 L 0.00303 0.114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0304 0.0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C8D32D82-8C29-A994-6DB3-FD7A3DEC7F2C}"/>
              </a:ext>
            </a:extLst>
          </p:cNvPr>
          <p:cNvSpPr/>
          <p:nvPr/>
        </p:nvSpPr>
        <p:spPr>
          <a:xfrm>
            <a:off x="304800" y="190500"/>
            <a:ext cx="1066800" cy="1066800"/>
          </a:xfrm>
          <a:prstGeom prst="ellipse">
            <a:avLst/>
          </a:prstGeom>
          <a:solidFill>
            <a:srgbClr val="DB38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>
                <a:solidFill>
                  <a:schemeClr val="bg1"/>
                </a:solidFill>
                <a:latin typeface="+mj-lt"/>
              </a:rPr>
              <a:t>2</a:t>
            </a:r>
            <a:endParaRPr lang="en-US" sz="6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A5F9D9C-4580-0C97-68AE-5580346709BF}"/>
              </a:ext>
            </a:extLst>
          </p:cNvPr>
          <p:cNvSpPr/>
          <p:nvPr/>
        </p:nvSpPr>
        <p:spPr>
          <a:xfrm>
            <a:off x="1600200" y="190500"/>
            <a:ext cx="1661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Khối lượng các loại hàng trong một phần quà như sau: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CEA1CD9-3EC8-2390-E13F-3F29C944E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0408" y="1109027"/>
            <a:ext cx="15723002" cy="1875602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0FD4A28-1462-70A8-E8B1-52EC716EC406}"/>
              </a:ext>
            </a:extLst>
          </p:cNvPr>
          <p:cNvSpPr/>
          <p:nvPr/>
        </p:nvSpPr>
        <p:spPr>
          <a:xfrm>
            <a:off x="390236" y="2997329"/>
            <a:ext cx="1790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 ta thể hiện các số liệu trong bảng trên bằng biểu đồ sau: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A0D83760-42B6-B462-7A2E-9CB2B6071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787" t="1415" b="5217"/>
          <a:stretch/>
        </p:blipFill>
        <p:spPr>
          <a:xfrm>
            <a:off x="5562600" y="3880463"/>
            <a:ext cx="7497618" cy="62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4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A0D83760-42B6-B462-7A2E-9CB2B60718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787" t="1415" b="5217"/>
          <a:stretch/>
        </p:blipFill>
        <p:spPr>
          <a:xfrm>
            <a:off x="152400" y="0"/>
            <a:ext cx="12228411" cy="1014383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CEA1CD9-3EC8-2390-E13F-3F29C944E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3000" y="0"/>
            <a:ext cx="9524999" cy="113624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91E0582-BD9B-BD9F-E641-1BBCC6E59B68}"/>
              </a:ext>
            </a:extLst>
          </p:cNvPr>
          <p:cNvSpPr/>
          <p:nvPr/>
        </p:nvSpPr>
        <p:spPr>
          <a:xfrm>
            <a:off x="9144000" y="1409700"/>
            <a:ext cx="1066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Hoàn thiện biểu đồ bên.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Viết tay 5">
                <a:extLst>
                  <a:ext uri="{FF2B5EF4-FFF2-40B4-BE49-F238E27FC236}">
                    <a16:creationId xmlns:a16="http://schemas.microsoft.com/office/drawing/2014/main" id="{05DF27EE-5F25-41BA-8747-F9F150E75C91}"/>
                  </a:ext>
                </a:extLst>
              </p14:cNvPr>
              <p14:cNvContentPartPr/>
              <p14:nvPr/>
            </p14:nvContentPartPr>
            <p14:xfrm>
              <a:off x="10691673" y="193149"/>
              <a:ext cx="1353240" cy="750960"/>
            </p14:xfrm>
          </p:contentPart>
        </mc:Choice>
        <mc:Fallback xmlns="">
          <p:pic>
            <p:nvPicPr>
              <p:cNvPr id="6" name="Viết tay 5">
                <a:extLst>
                  <a:ext uri="{FF2B5EF4-FFF2-40B4-BE49-F238E27FC236}">
                    <a16:creationId xmlns:a16="http://schemas.microsoft.com/office/drawing/2014/main" id="{05DF27EE-5F25-41BA-8747-F9F150E75C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20033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77B82A0A-4212-57B1-251A-C74A59315FB7}"/>
              </a:ext>
            </a:extLst>
          </p:cNvPr>
          <p:cNvSpPr/>
          <p:nvPr/>
        </p:nvSpPr>
        <p:spPr>
          <a:xfrm>
            <a:off x="1981200" y="1714500"/>
            <a:ext cx="1598516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BC4C14CC-7B74-E184-0AD9-8710124736F1}"/>
                  </a:ext>
                </a:extLst>
              </p14:cNvPr>
              <p14:cNvContentPartPr/>
              <p14:nvPr/>
            </p14:nvContentPartPr>
            <p14:xfrm>
              <a:off x="12268200" y="193149"/>
              <a:ext cx="1353240" cy="75096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BC4C14CC-7B74-E184-0AD9-8710124736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96560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2DAAA13-AAE7-71A7-3330-38CCF4DED1FE}"/>
              </a:ext>
            </a:extLst>
          </p:cNvPr>
          <p:cNvSpPr/>
          <p:nvPr/>
        </p:nvSpPr>
        <p:spPr>
          <a:xfrm>
            <a:off x="3048000" y="65913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1 500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Viết tay 12">
                <a:extLst>
                  <a:ext uri="{FF2B5EF4-FFF2-40B4-BE49-F238E27FC236}">
                    <a16:creationId xmlns:a16="http://schemas.microsoft.com/office/drawing/2014/main" id="{8D6A07FE-2282-8D1B-B637-095E433B1852}"/>
                  </a:ext>
                </a:extLst>
              </p14:cNvPr>
              <p14:cNvContentPartPr/>
              <p14:nvPr/>
            </p14:nvContentPartPr>
            <p14:xfrm>
              <a:off x="13801380" y="193149"/>
              <a:ext cx="1353240" cy="750960"/>
            </p14:xfrm>
          </p:contentPart>
        </mc:Choice>
        <mc:Fallback xmlns="">
          <p:pic>
            <p:nvPicPr>
              <p:cNvPr id="13" name="Viết tay 12">
                <a:extLst>
                  <a:ext uri="{FF2B5EF4-FFF2-40B4-BE49-F238E27FC236}">
                    <a16:creationId xmlns:a16="http://schemas.microsoft.com/office/drawing/2014/main" id="{8D6A07FE-2282-8D1B-B637-095E433B18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29740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8B092E45-A742-7095-3961-AFF32CEABD23}"/>
              </a:ext>
            </a:extLst>
          </p:cNvPr>
          <p:cNvSpPr/>
          <p:nvPr/>
        </p:nvSpPr>
        <p:spPr>
          <a:xfrm>
            <a:off x="4343400" y="59055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2 000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4A70B137-3BB4-A7D2-0759-219155440F87}"/>
              </a:ext>
            </a:extLst>
          </p:cNvPr>
          <p:cNvSpPr/>
          <p:nvPr/>
        </p:nvSpPr>
        <p:spPr>
          <a:xfrm>
            <a:off x="5734052" y="2436604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4 500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A13E34D2-B50F-0FCA-A9EB-6C6CBE551B69}"/>
                  </a:ext>
                </a:extLst>
              </p14:cNvPr>
              <p14:cNvContentPartPr/>
              <p14:nvPr/>
            </p14:nvContentPartPr>
            <p14:xfrm>
              <a:off x="15419785" y="193149"/>
              <a:ext cx="1353240" cy="75096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A13E34D2-B50F-0FCA-A9EB-6C6CBE551B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48145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Viết tay 16">
                <a:extLst>
                  <a:ext uri="{FF2B5EF4-FFF2-40B4-BE49-F238E27FC236}">
                    <a16:creationId xmlns:a16="http://schemas.microsoft.com/office/drawing/2014/main" id="{5A4CE0DD-38E5-F765-622D-082671637996}"/>
                  </a:ext>
                </a:extLst>
              </p14:cNvPr>
              <p14:cNvContentPartPr/>
              <p14:nvPr/>
            </p14:nvContentPartPr>
            <p14:xfrm>
              <a:off x="16918595" y="193149"/>
              <a:ext cx="1353240" cy="750960"/>
            </p14:xfrm>
          </p:contentPart>
        </mc:Choice>
        <mc:Fallback xmlns="">
          <p:pic>
            <p:nvPicPr>
              <p:cNvPr id="17" name="Viết tay 16">
                <a:extLst>
                  <a:ext uri="{FF2B5EF4-FFF2-40B4-BE49-F238E27FC236}">
                    <a16:creationId xmlns:a16="http://schemas.microsoft.com/office/drawing/2014/main" id="{5A4CE0DD-38E5-F765-622D-0826716379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46955" y="49149"/>
                <a:ext cx="149688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89B705B3-74E2-D0DA-AD15-221E7600FDB3}"/>
              </a:ext>
            </a:extLst>
          </p:cNvPr>
          <p:cNvSpPr/>
          <p:nvPr/>
        </p:nvSpPr>
        <p:spPr>
          <a:xfrm>
            <a:off x="7162800" y="7962900"/>
            <a:ext cx="1127232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6B591780-B0F5-0700-B5F0-AC40B6145383}"/>
              </a:ext>
            </a:extLst>
          </p:cNvPr>
          <p:cNvSpPr/>
          <p:nvPr/>
        </p:nvSpPr>
        <p:spPr>
          <a:xfrm>
            <a:off x="9144000" y="2396984"/>
            <a:ext cx="8991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Loại hàng nào có khối lượng lớn nhất?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 có khối lượng lớn nhất (vì cột gạo cao nhất).</a:t>
            </a:r>
          </a:p>
        </p:txBody>
      </p:sp>
    </p:spTree>
    <p:extLst>
      <p:ext uri="{BB962C8B-B14F-4D97-AF65-F5344CB8AC3E}">
        <p14:creationId xmlns:p14="http://schemas.microsoft.com/office/powerpoint/2010/main" val="3865550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A0D83760-42B6-B462-7A2E-9CB2B60718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787" t="1415" b="5217"/>
          <a:stretch/>
        </p:blipFill>
        <p:spPr>
          <a:xfrm>
            <a:off x="152400" y="0"/>
            <a:ext cx="12228411" cy="10143837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91E0582-BD9B-BD9F-E641-1BBCC6E59B68}"/>
              </a:ext>
            </a:extLst>
          </p:cNvPr>
          <p:cNvSpPr/>
          <p:nvPr/>
        </p:nvSpPr>
        <p:spPr>
          <a:xfrm>
            <a:off x="9104165" y="155863"/>
            <a:ext cx="8991600" cy="89084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93000"/>
              </a:lnSpc>
            </a:pPr>
            <a:r>
              <a:rPr lang="vi-VN" sz="44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c) Nếu một gia đình mỗi ngày sử dụng 500 g thịt hoặc cá thì lượng thịt, cá ở một phần quà có đủ dùng trong một tuần không?</a:t>
            </a:r>
            <a:endParaRPr lang="vi-VN" sz="440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 algn="just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vi-VN" sz="4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gam thịt và cá sử dụng trong 1 tuần là:</a:t>
            </a:r>
          </a:p>
          <a:p>
            <a:pPr algn="just">
              <a:lnSpc>
                <a:spcPct val="93000"/>
              </a:lnSpc>
            </a:pPr>
            <a:r>
              <a:rPr lang="vi-VN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vi-VN" sz="4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x 7 = 3 500 (g)</a:t>
            </a:r>
          </a:p>
          <a:p>
            <a:pPr marL="685800" indent="-685800" algn="just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vi-VN" sz="4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Khối lượng thịt và cá trong mỗi phần quà là: </a:t>
            </a:r>
          </a:p>
          <a:p>
            <a:pPr algn="just">
              <a:lnSpc>
                <a:spcPct val="93000"/>
              </a:lnSpc>
            </a:pPr>
            <a:r>
              <a:rPr lang="vi-VN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vi-VN" sz="4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1 500 + 2 000 = 3 500 (g)</a:t>
            </a:r>
          </a:p>
          <a:p>
            <a:pPr marL="685800" indent="-685800" algn="just"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luận:</a:t>
            </a:r>
            <a:r>
              <a:rPr lang="vi-VN" sz="4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Nếu một gia đình mỗi ngày sử dụng 500 g thịt hoặc cá thì lượng thịt, cá ở một phần quà đủ dùng trong một tuần.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77B82A0A-4212-57B1-251A-C74A59315FB7}"/>
              </a:ext>
            </a:extLst>
          </p:cNvPr>
          <p:cNvSpPr/>
          <p:nvPr/>
        </p:nvSpPr>
        <p:spPr>
          <a:xfrm>
            <a:off x="1981200" y="1714500"/>
            <a:ext cx="1598516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5 000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2DAAA13-AAE7-71A7-3330-38CCF4DED1FE}"/>
              </a:ext>
            </a:extLst>
          </p:cNvPr>
          <p:cNvSpPr/>
          <p:nvPr/>
        </p:nvSpPr>
        <p:spPr>
          <a:xfrm>
            <a:off x="3048000" y="65913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1 500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8B092E45-A742-7095-3961-AFF32CEABD23}"/>
              </a:ext>
            </a:extLst>
          </p:cNvPr>
          <p:cNvSpPr/>
          <p:nvPr/>
        </p:nvSpPr>
        <p:spPr>
          <a:xfrm>
            <a:off x="4343400" y="5905500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2 000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4A70B137-3BB4-A7D2-0759-219155440F87}"/>
              </a:ext>
            </a:extLst>
          </p:cNvPr>
          <p:cNvSpPr/>
          <p:nvPr/>
        </p:nvSpPr>
        <p:spPr>
          <a:xfrm>
            <a:off x="5734052" y="2436604"/>
            <a:ext cx="1598515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4 500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89B705B3-74E2-D0DA-AD15-221E7600FDB3}"/>
              </a:ext>
            </a:extLst>
          </p:cNvPr>
          <p:cNvSpPr/>
          <p:nvPr/>
        </p:nvSpPr>
        <p:spPr>
          <a:xfrm>
            <a:off x="7162800" y="7962900"/>
            <a:ext cx="1127232" cy="769441"/>
          </a:xfrm>
          <a:prstGeom prst="rect">
            <a:avLst/>
          </a:prstGeom>
          <a:solidFill>
            <a:srgbClr val="F7F7F4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637682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C8D32D82-8C29-A994-6DB3-FD7A3DEC7F2C}"/>
              </a:ext>
            </a:extLst>
          </p:cNvPr>
          <p:cNvSpPr/>
          <p:nvPr/>
        </p:nvSpPr>
        <p:spPr>
          <a:xfrm>
            <a:off x="304800" y="190500"/>
            <a:ext cx="1066800" cy="1066800"/>
          </a:xfrm>
          <a:prstGeom prst="ellipse">
            <a:avLst/>
          </a:prstGeom>
          <a:solidFill>
            <a:srgbClr val="DB38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>
                <a:solidFill>
                  <a:schemeClr val="bg1"/>
                </a:solidFill>
                <a:latin typeface="+mj-lt"/>
              </a:rPr>
              <a:t>3</a:t>
            </a:r>
            <a:endParaRPr lang="en-US" sz="6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A5F9D9C-4580-0C97-68AE-5580346709BF}"/>
              </a:ext>
            </a:extLst>
          </p:cNvPr>
          <p:cNvSpPr/>
          <p:nvPr/>
        </p:nvSpPr>
        <p:spPr>
          <a:xfrm>
            <a:off x="1524000" y="308401"/>
            <a:ext cx="1661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Hoàn thành bảng thống kê sau: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FB5338F-FFAB-6556-F63F-6EDFC785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1" y="1526275"/>
            <a:ext cx="18211800" cy="8576241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A9767AB-520A-6A5A-C9B0-0A4F165B0C3D}"/>
              </a:ext>
            </a:extLst>
          </p:cNvPr>
          <p:cNvSpPr/>
          <p:nvPr/>
        </p:nvSpPr>
        <p:spPr>
          <a:xfrm>
            <a:off x="15925800" y="552450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13C3D9A6-8B27-9AB3-7963-068295719E28}"/>
              </a:ext>
            </a:extLst>
          </p:cNvPr>
          <p:cNvSpPr/>
          <p:nvPr/>
        </p:nvSpPr>
        <p:spPr>
          <a:xfrm>
            <a:off x="15925800" y="666750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F362654-E611-12E5-4216-92DDE613A65C}"/>
              </a:ext>
            </a:extLst>
          </p:cNvPr>
          <p:cNvSpPr/>
          <p:nvPr/>
        </p:nvSpPr>
        <p:spPr>
          <a:xfrm>
            <a:off x="15925800" y="773430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217E7D0B-486B-A3E2-8F80-2B5F08F773D4}"/>
              </a:ext>
            </a:extLst>
          </p:cNvPr>
          <p:cNvSpPr/>
          <p:nvPr/>
        </p:nvSpPr>
        <p:spPr>
          <a:xfrm>
            <a:off x="15925800" y="8907555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14957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8BFDFCC-2292-0FA7-6755-1FAE34533B28}"/>
              </a:ext>
            </a:extLst>
          </p:cNvPr>
          <p:cNvSpPr/>
          <p:nvPr/>
        </p:nvSpPr>
        <p:spPr>
          <a:xfrm>
            <a:off x="228600" y="190500"/>
            <a:ext cx="1661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Quan sát biểu đồ cột sau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2E345E2-A509-6FB0-660F-DC2AB7DE33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88" y="1021497"/>
            <a:ext cx="15338065" cy="926550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F33F531-7AA7-FC41-0DD0-AB630042D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728" t="8346"/>
          <a:stretch/>
        </p:blipFill>
        <p:spPr>
          <a:xfrm>
            <a:off x="16840200" y="266700"/>
            <a:ext cx="1375611" cy="2928852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35337247-F47E-EB2A-E0D4-C26D698AD7D6}"/>
              </a:ext>
            </a:extLst>
          </p:cNvPr>
          <p:cNvSpPr/>
          <p:nvPr/>
        </p:nvSpPr>
        <p:spPr>
          <a:xfrm>
            <a:off x="17251383" y="1435493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3095FEA-F84C-8245-ADAA-AF6CA3B073FA}"/>
              </a:ext>
            </a:extLst>
          </p:cNvPr>
          <p:cNvSpPr/>
          <p:nvPr/>
        </p:nvSpPr>
        <p:spPr>
          <a:xfrm>
            <a:off x="17239729" y="1855755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36A923C2-6228-F613-EEB4-401461108B07}"/>
              </a:ext>
            </a:extLst>
          </p:cNvPr>
          <p:cNvSpPr/>
          <p:nvPr/>
        </p:nvSpPr>
        <p:spPr>
          <a:xfrm>
            <a:off x="17251383" y="2284838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200250E8-49B8-19F3-9DA5-A87887DE5677}"/>
              </a:ext>
            </a:extLst>
          </p:cNvPr>
          <p:cNvSpPr/>
          <p:nvPr/>
        </p:nvSpPr>
        <p:spPr>
          <a:xfrm>
            <a:off x="17239729" y="2705100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23284AA8-05DD-556C-04C4-1E884386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" t="8346" r="58157"/>
          <a:stretch/>
        </p:blipFill>
        <p:spPr>
          <a:xfrm>
            <a:off x="14020800" y="266700"/>
            <a:ext cx="2819400" cy="2928852"/>
          </a:xfrm>
          <a:prstGeom prst="rect">
            <a:avLst/>
          </a:prstGeom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EB3923DD-5500-1EC5-A3C6-6ED4D0E97FC9}"/>
              </a:ext>
            </a:extLst>
          </p:cNvPr>
          <p:cNvSpPr/>
          <p:nvPr/>
        </p:nvSpPr>
        <p:spPr>
          <a:xfrm>
            <a:off x="3352800" y="2361782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A61FFFF8-47F8-6B29-D0B3-2F0A7F97B42E}"/>
              </a:ext>
            </a:extLst>
          </p:cNvPr>
          <p:cNvSpPr/>
          <p:nvPr/>
        </p:nvSpPr>
        <p:spPr>
          <a:xfrm>
            <a:off x="5562600" y="438150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FBB877C-6452-22C6-A36F-537FB7CEE384}"/>
              </a:ext>
            </a:extLst>
          </p:cNvPr>
          <p:cNvSpPr/>
          <p:nvPr/>
        </p:nvSpPr>
        <p:spPr>
          <a:xfrm>
            <a:off x="7780344" y="521970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F3A02600-1BF8-982C-3FC0-C1AD835C5261}"/>
              </a:ext>
            </a:extLst>
          </p:cNvPr>
          <p:cNvSpPr/>
          <p:nvPr/>
        </p:nvSpPr>
        <p:spPr>
          <a:xfrm>
            <a:off x="9982200" y="310521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C4DE62A-1090-7831-987D-92AB41360528}"/>
              </a:ext>
            </a:extLst>
          </p:cNvPr>
          <p:cNvSpPr/>
          <p:nvPr/>
        </p:nvSpPr>
        <p:spPr>
          <a:xfrm>
            <a:off x="12192000" y="3543300"/>
            <a:ext cx="697628" cy="646331"/>
          </a:xfrm>
          <a:prstGeom prst="rect">
            <a:avLst/>
          </a:prstGeom>
          <a:solidFill>
            <a:srgbClr val="F8F7F4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8969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30B5115-52E3-DC46-0F10-08259A45E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037"/>
            <a:ext cx="11618978" cy="7019414"/>
          </a:xfrm>
          <a:prstGeom prst="rect">
            <a:avLst/>
          </a:prstGeom>
        </p:spPr>
      </p:pic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5A90C422-879E-8F4D-4A33-382386C5AEB7}"/>
              </a:ext>
            </a:extLst>
          </p:cNvPr>
          <p:cNvSpPr/>
          <p:nvPr/>
        </p:nvSpPr>
        <p:spPr>
          <a:xfrm>
            <a:off x="228599" y="7124700"/>
            <a:ext cx="17830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 các loại sách, báo, truyện được tìm hiểu, học sinh lớp 4C thích đọc loại nào nhất?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 các loại sách, báo, truyện được tìm hiểu, học sinh lớp 4C thích đọc </a:t>
            </a: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báo Nhi đồng</a:t>
            </a:r>
            <a:r>
              <a:rPr lang="vi-VN" sz="4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nhất.</a:t>
            </a:r>
          </a:p>
        </p:txBody>
      </p:sp>
    </p:spTree>
    <p:extLst>
      <p:ext uri="{BB962C8B-B14F-4D97-AF65-F5344CB8AC3E}">
        <p14:creationId xmlns:p14="http://schemas.microsoft.com/office/powerpoint/2010/main" val="1766537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29D432F-0A3F-9F97-F009-CDAC7AD20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25" b="10083"/>
          <a:stretch/>
        </p:blipFill>
        <p:spPr>
          <a:xfrm>
            <a:off x="0" y="723900"/>
            <a:ext cx="18037507" cy="62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893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1240</TotalTime>
  <Words>225</Words>
  <Application>Microsoft Office PowerPoint</Application>
  <PresentationFormat>Custom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Wingdings</vt:lpstr>
      <vt:lpstr>Arial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ngọt</dc:title>
  <dc:subject>9Slide.vn</dc:subject>
  <dc:creator>Hi There</dc:creator>
  <dc:description>9Slide.vn</dc:description>
  <cp:lastModifiedBy>Admin</cp:lastModifiedBy>
  <cp:revision>51</cp:revision>
  <dcterms:created xsi:type="dcterms:W3CDTF">2006-08-16T00:00:00Z</dcterms:created>
  <dcterms:modified xsi:type="dcterms:W3CDTF">2023-10-17T15:24:16Z</dcterms:modified>
  <cp:category>9Slide.vn</cp:category>
  <dc:identifier>DAFqNt_XBVA</dc:identifier>
</cp:coreProperties>
</file>